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58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A0915-A30C-479F-8038-1D4AC3FA1B58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952C5-8B75-4BEB-B20D-657B76402E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ccer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00000">
            <a:off x="5617854" y="2624097"/>
            <a:ext cx="2987824" cy="3209946"/>
          </a:xfrm>
          <a:prstGeom prst="rect">
            <a:avLst/>
          </a:prstGeom>
          <a:noFill/>
        </p:spPr>
      </p:pic>
      <p:pic>
        <p:nvPicPr>
          <p:cNvPr id="4" name="Picture 4" descr="6890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440000">
            <a:off x="4658554" y="583458"/>
            <a:ext cx="3412267" cy="2556000"/>
          </a:xfrm>
          <a:prstGeom prst="rect">
            <a:avLst/>
          </a:prstGeom>
          <a:noFill/>
        </p:spPr>
      </p:pic>
      <p:pic>
        <p:nvPicPr>
          <p:cNvPr id="6" name="Picture 3" descr="768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860000">
            <a:off x="517729" y="601770"/>
            <a:ext cx="3135490" cy="2880000"/>
          </a:xfrm>
          <a:prstGeom prst="rect">
            <a:avLst/>
          </a:prstGeom>
          <a:noFill/>
        </p:spPr>
      </p:pic>
      <p:pic>
        <p:nvPicPr>
          <p:cNvPr id="5" name="Picture 5" descr="A_Kayak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380000">
            <a:off x="1599527" y="2140077"/>
            <a:ext cx="2464625" cy="3204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636"/>
            <a:ext cx="8358214" cy="1857364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7030A0"/>
                </a:solidFill>
                <a:latin typeface="Monotype Corsiva" pitchFamily="66" charset="0"/>
              </a:rPr>
              <a:t>How can you burn calories?</a:t>
            </a:r>
            <a:endParaRPr lang="ru-RU" sz="66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b="1" i="1" dirty="0" smtClean="0">
                <a:solidFill>
                  <a:srgbClr val="00B050"/>
                </a:solidFill>
              </a:rPr>
              <a:t>Vocabulary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dirty="0"/>
              <a:t>1. </a:t>
            </a:r>
            <a:r>
              <a:rPr lang="en-US" sz="4000" dirty="0">
                <a:solidFill>
                  <a:srgbClr val="FF0000"/>
                </a:solidFill>
              </a:rPr>
              <a:t>carbohydrates</a:t>
            </a:r>
            <a:r>
              <a:rPr lang="en-US" sz="4000" dirty="0"/>
              <a:t> </a:t>
            </a:r>
            <a:r>
              <a:rPr lang="ru-RU" sz="4000" dirty="0">
                <a:solidFill>
                  <a:srgbClr val="7030A0"/>
                </a:solidFill>
              </a:rPr>
              <a:t>– </a:t>
            </a:r>
            <a:r>
              <a:rPr lang="ru-RU" sz="4000" dirty="0" smtClean="0">
                <a:solidFill>
                  <a:srgbClr val="7030A0"/>
                </a:solidFill>
              </a:rPr>
              <a:t>углеводы</a:t>
            </a:r>
            <a:endParaRPr lang="ru-RU" sz="4000" dirty="0">
              <a:solidFill>
                <a:srgbClr val="7030A0"/>
              </a:solidFill>
            </a:endParaRPr>
          </a:p>
          <a:p>
            <a:r>
              <a:rPr lang="ru-RU" sz="4000" dirty="0"/>
              <a:t>2. </a:t>
            </a:r>
            <a:r>
              <a:rPr lang="en-US" sz="4000" dirty="0">
                <a:solidFill>
                  <a:srgbClr val="FF0000"/>
                </a:solidFill>
              </a:rPr>
              <a:t>reduce </a:t>
            </a:r>
            <a:r>
              <a:rPr lang="ru-RU" sz="4000" dirty="0">
                <a:solidFill>
                  <a:srgbClr val="7030A0"/>
                </a:solidFill>
              </a:rPr>
              <a:t>– сокращать</a:t>
            </a:r>
          </a:p>
          <a:p>
            <a:r>
              <a:rPr lang="ru-RU" sz="4000" dirty="0"/>
              <a:t>3. </a:t>
            </a:r>
            <a:r>
              <a:rPr lang="en-US" sz="4000" dirty="0">
                <a:solidFill>
                  <a:srgbClr val="FF0000"/>
                </a:solidFill>
              </a:rPr>
              <a:t>consumption</a:t>
            </a:r>
            <a:r>
              <a:rPr lang="en-US" sz="4000" dirty="0"/>
              <a:t> </a:t>
            </a:r>
            <a:r>
              <a:rPr lang="ru-RU" sz="4000" dirty="0">
                <a:solidFill>
                  <a:srgbClr val="7030A0"/>
                </a:solidFill>
              </a:rPr>
              <a:t>–  содержание </a:t>
            </a:r>
          </a:p>
        </p:txBody>
      </p:sp>
      <p:pic>
        <p:nvPicPr>
          <p:cNvPr id="5" name="Picture 4" descr="Untitled-Scanned-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9662"/>
            <a:ext cx="4438327" cy="3208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752047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</p:spPr>
      </p:pic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alpha val="64999"/>
            </a:schemeClr>
          </a:solidFill>
          <a:ln/>
          <a:scene3d>
            <a:camera prst="orthographicFront"/>
            <a:lightRig rig="threePt" dir="t"/>
          </a:scene3d>
          <a:sp3d extrusionH="25400"/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99CC00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latin typeface="Berlin Sans FB Demi" pitchFamily="34" charset="0"/>
              </a:rPr>
              <a:t>Choose the correct answer</a:t>
            </a:r>
            <a:endParaRPr lang="ru-RU" sz="5400" dirty="0">
              <a:solidFill>
                <a:srgbClr val="99CC00"/>
              </a:solidFill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865187"/>
          </a:xfrm>
          <a:solidFill>
            <a:srgbClr val="FFCC00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/>
              <a:t>Be physically active at least three times a week.</a:t>
            </a:r>
            <a:r>
              <a:rPr lang="ru-RU" dirty="0"/>
              <a:t> </a:t>
            </a:r>
          </a:p>
        </p:txBody>
      </p:sp>
      <p:sp>
        <p:nvSpPr>
          <p:cNvPr id="106501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195513" y="2492375"/>
            <a:ext cx="1655762" cy="360363"/>
          </a:xfrm>
          <a:prstGeom prst="rect">
            <a:avLst/>
          </a:prstGeom>
          <a:solidFill>
            <a:srgbClr val="FFCC00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006260"/>
                </a:solidFill>
                <a:hlinkClick r:id="rId3" action="ppaction://hlinksldjump"/>
              </a:rPr>
              <a:t>True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6502" name="Rectangl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716463" y="2492375"/>
            <a:ext cx="1655762" cy="360363"/>
          </a:xfrm>
          <a:prstGeom prst="rect">
            <a:avLst/>
          </a:prstGeom>
          <a:solidFill>
            <a:srgbClr val="FFCC00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D00000"/>
                </a:solidFill>
                <a:hlinkClick r:id="" action="ppaction://hlinkshowjump?jump=nextslide"/>
              </a:rPr>
              <a:t>False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6503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6504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0650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06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1065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1065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nimBg="1"/>
      <p:bldP spid="106500" grpId="0" build="p" animBg="1"/>
      <p:bldP spid="106501" grpId="0" build="p" animBg="1"/>
      <p:bldP spid="10650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752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865187"/>
          </a:xfrm>
          <a:solidFill>
            <a:srgbClr val="FFCC00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b="1" dirty="0" smtClean="0"/>
              <a:t>Be physically active at least </a:t>
            </a:r>
            <a:r>
              <a:rPr lang="en-US" sz="2800" b="1" dirty="0"/>
              <a:t>three times a </a:t>
            </a:r>
            <a:r>
              <a:rPr lang="en-US" sz="2800" b="1" dirty="0" smtClean="0"/>
              <a:t>week</a:t>
            </a:r>
            <a:r>
              <a:rPr lang="en-US" sz="2800" b="1" dirty="0"/>
              <a:t>.</a:t>
            </a:r>
            <a:r>
              <a:rPr lang="ru-RU" sz="2800" dirty="0"/>
              <a:t> 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716463" y="2492375"/>
            <a:ext cx="1655762" cy="360363"/>
          </a:xfrm>
          <a:prstGeom prst="rect">
            <a:avLst/>
          </a:prstGeom>
          <a:solidFill>
            <a:srgbClr val="FFCC00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D00000"/>
                </a:solidFill>
              </a:rPr>
              <a:t>False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395288" y="3357563"/>
            <a:ext cx="8229600" cy="865187"/>
          </a:xfrm>
          <a:prstGeom prst="rect">
            <a:avLst/>
          </a:prstGeom>
          <a:solidFill>
            <a:srgbClr val="FFCC00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3200" b="1" dirty="0"/>
              <a:t>Be physically active </a:t>
            </a:r>
            <a:r>
              <a:rPr lang="en-US" sz="3200" b="1" u="sng" dirty="0">
                <a:solidFill>
                  <a:srgbClr val="FF0000"/>
                </a:solidFill>
              </a:rPr>
              <a:t>every day</a:t>
            </a:r>
            <a:r>
              <a:rPr lang="en-US" sz="3200" b="1" dirty="0"/>
              <a:t>.</a:t>
            </a:r>
            <a:endParaRPr lang="ru-RU" sz="3200" b="1" dirty="0"/>
          </a:p>
        </p:txBody>
      </p:sp>
      <p:sp>
        <p:nvSpPr>
          <p:cNvPr id="107526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752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10613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next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7528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07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Untitled-Scanned-08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2" y="0"/>
            <a:ext cx="94007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alpha val="64999"/>
            </a:schemeClr>
          </a:solidFill>
          <a:ln/>
        </p:spPr>
        <p:txBody>
          <a:bodyPr>
            <a:normAutofit/>
          </a:bodyPr>
          <a:lstStyle/>
          <a:p>
            <a:r>
              <a:rPr lang="en-US" sz="5400">
                <a:solidFill>
                  <a:srgbClr val="99CC00"/>
                </a:solidFill>
                <a:latin typeface="Berlin Sans FB Demi" pitchFamily="34" charset="0"/>
              </a:rPr>
              <a:t>Choose the correct answer</a:t>
            </a:r>
            <a:endParaRPr lang="ru-RU" sz="5400">
              <a:solidFill>
                <a:srgbClr val="99CC00"/>
              </a:solidFill>
              <a:latin typeface="Berlin Sans FB Demi" pitchFamily="34" charset="0"/>
            </a:endParaRP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865187"/>
          </a:xfrm>
          <a:solidFill>
            <a:srgbClr val="CC99FF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/>
              <a:t>Eat more fruits and vegetables every day.</a:t>
            </a:r>
            <a:r>
              <a:rPr lang="ru-RU" dirty="0"/>
              <a:t> </a:t>
            </a:r>
          </a:p>
        </p:txBody>
      </p:sp>
      <p:sp>
        <p:nvSpPr>
          <p:cNvPr id="108549" name="Rectangl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195513" y="2492375"/>
            <a:ext cx="1655762" cy="360363"/>
          </a:xfrm>
          <a:prstGeom prst="rect">
            <a:avLst/>
          </a:prstGeom>
          <a:solidFill>
            <a:srgbClr val="CC99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006260"/>
                </a:solidFill>
                <a:hlinkClick r:id="" action="ppaction://hlinkshowjump?jump=nextslide"/>
              </a:rPr>
              <a:t>True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8550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16463" y="2492375"/>
            <a:ext cx="1655762" cy="360363"/>
          </a:xfrm>
          <a:prstGeom prst="rect">
            <a:avLst/>
          </a:prstGeom>
          <a:solidFill>
            <a:srgbClr val="CC99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D00000"/>
                </a:solidFill>
                <a:hlinkClick r:id="rId3" action="ppaction://hlinksldjump"/>
              </a:rPr>
              <a:t>False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8551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8552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085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1085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1085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nimBg="1"/>
      <p:bldP spid="108548" grpId="0" build="p" animBg="1"/>
      <p:bldP spid="108549" grpId="0" build="p" animBg="1"/>
      <p:bldP spid="10855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Untitled-Scanned-08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99FF"/>
          </a:solidFill>
        </p:spPr>
      </p:pic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865187"/>
          </a:xfrm>
          <a:solidFill>
            <a:srgbClr val="CC99FF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/>
              <a:t>Eat more fruits and vegetables </a:t>
            </a:r>
            <a:r>
              <a:rPr lang="en-US" b="1" u="sng" dirty="0"/>
              <a:t>every day</a:t>
            </a:r>
            <a:r>
              <a:rPr lang="en-US" b="1" dirty="0"/>
              <a:t>.</a:t>
            </a:r>
            <a:r>
              <a:rPr lang="ru-RU" dirty="0"/>
              <a:t> 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2195513" y="2492375"/>
            <a:ext cx="1655762" cy="360363"/>
          </a:xfrm>
          <a:prstGeom prst="rect">
            <a:avLst/>
          </a:prstGeom>
          <a:solidFill>
            <a:srgbClr val="CC99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006260"/>
                </a:solidFill>
              </a:rPr>
              <a:t>True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095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9574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10613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next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09575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752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059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alpha val="64999"/>
            </a:schemeClr>
          </a:solidFill>
          <a:ln/>
        </p:spPr>
        <p:txBody>
          <a:bodyPr>
            <a:normAutofit/>
          </a:bodyPr>
          <a:lstStyle/>
          <a:p>
            <a:r>
              <a:rPr lang="en-US" sz="5400">
                <a:solidFill>
                  <a:srgbClr val="99CC00"/>
                </a:solidFill>
                <a:latin typeface="Berlin Sans FB Demi" pitchFamily="34" charset="0"/>
              </a:rPr>
              <a:t>Choose the correct answer</a:t>
            </a:r>
            <a:endParaRPr lang="ru-RU" sz="5400">
              <a:solidFill>
                <a:srgbClr val="99CC00"/>
              </a:solidFill>
              <a:latin typeface="Berlin Sans FB Demi" pitchFamily="34" charset="0"/>
            </a:endParaRP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2016695"/>
          </a:xfrm>
          <a:solidFill>
            <a:srgbClr val="99CCFF">
              <a:alpha val="75000"/>
            </a:srgbClr>
          </a:solidFill>
          <a:ln/>
        </p:spPr>
        <p:txBody>
          <a:bodyPr anchor="ctr" anchorCtr="1">
            <a:no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/>
              <a:t>Reduce the consumption of whole grains, non-fat and low-fat milk, and milk products.</a:t>
            </a:r>
            <a:r>
              <a:rPr lang="ru-RU" dirty="0"/>
              <a:t> </a:t>
            </a:r>
          </a:p>
        </p:txBody>
      </p:sp>
      <p:sp>
        <p:nvSpPr>
          <p:cNvPr id="110597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195736" y="3933056"/>
            <a:ext cx="1655762" cy="360363"/>
          </a:xfrm>
          <a:prstGeom prst="rect">
            <a:avLst/>
          </a:prstGeom>
          <a:solidFill>
            <a:srgbClr val="99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006260"/>
                </a:solidFill>
                <a:hlinkClick r:id="rId3" action="ppaction://hlinksldjump"/>
              </a:rPr>
              <a:t>True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0598" name="Rectangl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788024" y="3861048"/>
            <a:ext cx="1655762" cy="360363"/>
          </a:xfrm>
          <a:prstGeom prst="rect">
            <a:avLst/>
          </a:prstGeom>
          <a:solidFill>
            <a:srgbClr val="99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D00000"/>
                </a:solidFill>
                <a:hlinkClick r:id="" action="ppaction://hlinkshowjump?jump=nextslide"/>
              </a:rPr>
              <a:t>False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0599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0600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105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1105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nimBg="1"/>
      <p:bldP spid="110596" grpId="0" build="p" animBg="1"/>
      <p:bldP spid="110597" grpId="0" build="p" animBg="1"/>
      <p:bldP spid="11059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752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4745"/>
            <a:ext cx="8229600" cy="1224756"/>
          </a:xfrm>
          <a:solidFill>
            <a:srgbClr val="99CCFF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/>
              <a:t>Reduce the consumption of </a:t>
            </a:r>
            <a:r>
              <a:rPr lang="en-US" b="1" dirty="0" smtClean="0"/>
              <a:t>non-fat </a:t>
            </a:r>
            <a:r>
              <a:rPr lang="en-US" b="1" dirty="0"/>
              <a:t>and low-fat milk, and milk products</a:t>
            </a:r>
            <a:r>
              <a:rPr lang="en-US" sz="2200" b="1" dirty="0">
                <a:solidFill>
                  <a:srgbClr val="D00000"/>
                </a:solidFill>
              </a:rPr>
              <a:t>.</a:t>
            </a:r>
            <a:r>
              <a:rPr lang="ru-RU" sz="2200" b="1" dirty="0">
                <a:solidFill>
                  <a:srgbClr val="D00000"/>
                </a:solidFill>
              </a:rPr>
              <a:t> 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4716463" y="2492375"/>
            <a:ext cx="1655762" cy="360363"/>
          </a:xfrm>
          <a:prstGeom prst="rect">
            <a:avLst/>
          </a:prstGeom>
          <a:solidFill>
            <a:srgbClr val="99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D00000"/>
                </a:solidFill>
              </a:rPr>
              <a:t>False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395288" y="3357563"/>
            <a:ext cx="8229600" cy="2015653"/>
          </a:xfrm>
          <a:prstGeom prst="rect">
            <a:avLst/>
          </a:prstGeom>
          <a:solidFill>
            <a:srgbClr val="99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3200" b="1" dirty="0" smtClean="0"/>
              <a:t>You should eat </a:t>
            </a:r>
            <a:r>
              <a:rPr lang="en-US" sz="3200" b="1" u="sng" dirty="0" smtClean="0"/>
              <a:t>more</a:t>
            </a:r>
            <a:r>
              <a:rPr lang="en-US" sz="3200" b="1" dirty="0" smtClean="0"/>
              <a:t> fruits </a:t>
            </a:r>
            <a:r>
              <a:rPr lang="en-US" sz="3200" b="1" dirty="0"/>
              <a:t>and vegetables, </a:t>
            </a:r>
            <a:r>
              <a:rPr lang="en-US" sz="3200" b="1" dirty="0" smtClean="0"/>
              <a:t>non-fat </a:t>
            </a:r>
            <a:r>
              <a:rPr lang="en-US" sz="3200" b="1" dirty="0"/>
              <a:t>and low-fat milk and milk products.</a:t>
            </a:r>
            <a:endParaRPr lang="ru-RU" sz="3200" b="1" dirty="0"/>
          </a:p>
        </p:txBody>
      </p:sp>
      <p:sp>
        <p:nvSpPr>
          <p:cNvPr id="111622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1623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10613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next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1624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11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Untitled-Scanned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alpha val="64999"/>
            </a:schemeClr>
          </a:solidFill>
          <a:ln/>
        </p:spPr>
        <p:txBody>
          <a:bodyPr>
            <a:normAutofit/>
          </a:bodyPr>
          <a:lstStyle/>
          <a:p>
            <a:r>
              <a:rPr lang="en-US" sz="5400">
                <a:solidFill>
                  <a:srgbClr val="99CC00"/>
                </a:solidFill>
                <a:latin typeface="Berlin Sans FB Demi" pitchFamily="34" charset="0"/>
              </a:rPr>
              <a:t>Choose the correct answer</a:t>
            </a:r>
            <a:endParaRPr lang="ru-RU" sz="5400">
              <a:solidFill>
                <a:srgbClr val="99CC00"/>
              </a:solidFill>
              <a:latin typeface="Berlin Sans FB Demi" pitchFamily="34" charset="0"/>
            </a:endParaRPr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1152599"/>
          </a:xfrm>
          <a:solidFill>
            <a:srgbClr val="FFCCFF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3600" b="1" dirty="0"/>
              <a:t>Choose fats </a:t>
            </a:r>
            <a:r>
              <a:rPr lang="en-US" sz="3600" b="1" dirty="0" smtClean="0"/>
              <a:t>for </a:t>
            </a:r>
            <a:r>
              <a:rPr lang="en-US" sz="3600" b="1" dirty="0"/>
              <a:t>good health.</a:t>
            </a:r>
            <a:r>
              <a:rPr lang="ru-RU" sz="3600" dirty="0"/>
              <a:t> </a:t>
            </a:r>
          </a:p>
        </p:txBody>
      </p:sp>
      <p:sp>
        <p:nvSpPr>
          <p:cNvPr id="112645" name="Rectangl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267744" y="3284984"/>
            <a:ext cx="1655762" cy="360363"/>
          </a:xfrm>
          <a:prstGeom prst="rect">
            <a:avLst/>
          </a:prstGeom>
          <a:solidFill>
            <a:srgbClr val="FF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006260"/>
                </a:solidFill>
                <a:hlinkClick r:id="" action="ppaction://hlinkshowjump?jump=nextslide"/>
              </a:rPr>
              <a:t>True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2646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16016" y="3284984"/>
            <a:ext cx="1655762" cy="360363"/>
          </a:xfrm>
          <a:prstGeom prst="rect">
            <a:avLst/>
          </a:prstGeom>
          <a:solidFill>
            <a:srgbClr val="FF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D00000"/>
                </a:solidFill>
                <a:hlinkClick r:id="rId3" action="ppaction://hlinksldjump"/>
              </a:rPr>
              <a:t>False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2647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2648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126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1126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1126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animBg="1"/>
      <p:bldP spid="112644" grpId="0" build="p" animBg="1"/>
      <p:bldP spid="112645" grpId="0" build="p" animBg="1"/>
      <p:bldP spid="11264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Untitled-Scanned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865187"/>
          </a:xfrm>
          <a:solidFill>
            <a:srgbClr val="FFCCFF">
              <a:alpha val="75000"/>
            </a:srgb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3600" b="1" dirty="0"/>
              <a:t>Choose fats wisely for good health.</a:t>
            </a:r>
            <a:r>
              <a:rPr lang="ru-RU" sz="3600" dirty="0"/>
              <a:t> 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3275856" y="3356992"/>
            <a:ext cx="1655762" cy="360363"/>
          </a:xfrm>
          <a:prstGeom prst="rect">
            <a:avLst/>
          </a:prstGeom>
          <a:solidFill>
            <a:srgbClr val="FF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006260"/>
                </a:solidFill>
              </a:rPr>
              <a:t>True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366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367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10613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next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3671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4691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alpha val="64999"/>
            </a:schemeClr>
          </a:solidFill>
          <a:ln/>
        </p:spPr>
        <p:txBody>
          <a:bodyPr>
            <a:normAutofit/>
          </a:bodyPr>
          <a:lstStyle/>
          <a:p>
            <a:r>
              <a:rPr lang="en-US" sz="5400">
                <a:solidFill>
                  <a:srgbClr val="99CC00"/>
                </a:solidFill>
                <a:latin typeface="Berlin Sans FB Demi" pitchFamily="34" charset="0"/>
              </a:rPr>
              <a:t>Choose the correct answer</a:t>
            </a:r>
            <a:endParaRPr lang="ru-RU" sz="5400">
              <a:solidFill>
                <a:srgbClr val="99CC00"/>
              </a:solidFill>
              <a:latin typeface="Berlin Sans FB Demi" pitchFamily="34" charset="0"/>
            </a:endParaRP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1656655"/>
          </a:xfrm>
          <a:solidFill>
            <a:schemeClr val="bg1">
              <a:alpha val="59000"/>
            </a:schemeClr>
          </a:solidFill>
          <a:ln/>
        </p:spPr>
        <p:txBody>
          <a:bodyPr anchor="ctr" anchorCtr="1">
            <a:norm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3500" b="1" dirty="0"/>
              <a:t>In order to be in good health, don’t consume carbohydrates</a:t>
            </a:r>
            <a:r>
              <a:rPr lang="en-US" sz="2200" b="1" dirty="0">
                <a:solidFill>
                  <a:srgbClr val="333399"/>
                </a:solidFill>
              </a:rPr>
              <a:t>.</a:t>
            </a:r>
            <a:r>
              <a:rPr lang="ru-RU" sz="2200" dirty="0">
                <a:solidFill>
                  <a:srgbClr val="27504F"/>
                </a:solidFill>
              </a:rPr>
              <a:t> </a:t>
            </a:r>
          </a:p>
        </p:txBody>
      </p:sp>
      <p:sp>
        <p:nvSpPr>
          <p:cNvPr id="114693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123728" y="3429000"/>
            <a:ext cx="1655762" cy="360363"/>
          </a:xfrm>
          <a:prstGeom prst="rect">
            <a:avLst/>
          </a:prstGeom>
          <a:solidFill>
            <a:schemeClr val="bg1">
              <a:alpha val="5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006260"/>
                </a:solidFill>
                <a:hlinkClick r:id="rId3" action="ppaction://hlinksldjump"/>
              </a:rPr>
              <a:t>True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4694" name="Rectangl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788024" y="3356992"/>
            <a:ext cx="1655762" cy="360363"/>
          </a:xfrm>
          <a:prstGeom prst="rect">
            <a:avLst/>
          </a:prstGeom>
          <a:solidFill>
            <a:schemeClr val="bg1">
              <a:alpha val="5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 dirty="0">
                <a:solidFill>
                  <a:srgbClr val="D00000"/>
                </a:solidFill>
                <a:hlinkClick r:id="" action="ppaction://hlinkshowjump?jump=nextslide"/>
              </a:rPr>
              <a:t>False</a:t>
            </a:r>
            <a:r>
              <a:rPr lang="ru-RU" sz="2800" b="1" dirty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4695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4696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1469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1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1146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nimBg="1"/>
      <p:bldP spid="114692" grpId="0" build="p" animBg="1"/>
      <p:bldP spid="11469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980728"/>
            <a:ext cx="8229600" cy="1441251"/>
          </a:xfrm>
          <a:solidFill>
            <a:schemeClr val="bg1">
              <a:alpha val="59000"/>
            </a:schemeClr>
          </a:solidFill>
          <a:ln/>
        </p:spPr>
        <p:txBody>
          <a:bodyPr anchor="ctr" anchorCtr="1">
            <a:noAutofit/>
          </a:bodyPr>
          <a:lstStyle/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D00000"/>
                </a:solidFill>
              </a:rPr>
              <a:t>In order to be in good health, don’t consume carbohydrates.</a:t>
            </a:r>
            <a:r>
              <a:rPr lang="ru-RU" b="1" dirty="0">
                <a:solidFill>
                  <a:srgbClr val="D00000"/>
                </a:solidFill>
              </a:rPr>
              <a:t> 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716463" y="2492375"/>
            <a:ext cx="1655762" cy="360363"/>
          </a:xfrm>
          <a:prstGeom prst="rect">
            <a:avLst/>
          </a:prstGeom>
          <a:solidFill>
            <a:schemeClr val="bg1">
              <a:alpha val="5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2200" b="1">
                <a:solidFill>
                  <a:srgbClr val="D00000"/>
                </a:solidFill>
              </a:rPr>
              <a:t>False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endParaRPr lang="ru-RU" sz="2800" b="1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395288" y="3357563"/>
            <a:ext cx="8229600" cy="1871637"/>
          </a:xfrm>
          <a:prstGeom prst="rect">
            <a:avLst/>
          </a:prstGeom>
          <a:solidFill>
            <a:schemeClr val="bg1">
              <a:alpha val="5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3600" b="1" dirty="0"/>
              <a:t>Choose carbohydrates </a:t>
            </a:r>
            <a:r>
              <a:rPr lang="en-US" sz="3600" b="1" dirty="0" smtClean="0"/>
              <a:t>carefully </a:t>
            </a:r>
            <a:r>
              <a:rPr lang="en-US" sz="3600" b="1" dirty="0"/>
              <a:t>for good health.</a:t>
            </a:r>
            <a:endParaRPr lang="ru-RU" sz="3600" b="1" dirty="0"/>
          </a:p>
        </p:txBody>
      </p:sp>
      <p:sp>
        <p:nvSpPr>
          <p:cNvPr id="11571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menu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571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10613" y="6632575"/>
            <a:ext cx="433387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next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115720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75575" y="6632575"/>
            <a:ext cx="433388" cy="207963"/>
          </a:xfrm>
          <a:prstGeom prst="actionButtonBlank">
            <a:avLst/>
          </a:prstGeom>
          <a:solidFill>
            <a:srgbClr val="001F3E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 eaLnBrk="1" hangingPunct="1"/>
            <a:r>
              <a:rPr lang="en-US" sz="1200" b="1">
                <a:solidFill>
                  <a:srgbClr val="C0C0C0"/>
                </a:solidFill>
                <a:cs typeface="Arial" charset="0"/>
              </a:rPr>
              <a:t>back</a:t>
            </a:r>
            <a:endParaRPr lang="ru-RU" sz="1200" b="1">
              <a:solidFill>
                <a:srgbClr val="C0C0C0"/>
              </a:solidFill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15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Listen attentively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4824537"/>
          </a:xfrm>
        </p:spPr>
        <p:txBody>
          <a:bodyPr>
            <a:noAutofit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A1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Chinese people eat a lot of _______because it brings them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good luck.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Sweets                2.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Sea food                     3. Cakes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A2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Scottish people clean their houses before the New Year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because _______.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Their houses are dirty.         2. They haven’t got enough time</a:t>
            </a: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during the year.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They follow the tradition.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Chinese people celebrate the  New Year ______.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 the particular day of the year.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    At the same time with the whole world.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 the special day according to the moon calendar.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A4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Julia’s parents present her some money because _________.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She hasn’t a husband yet.    2. She is still a child     3.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She needs it.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458025" y="90101"/>
            <a:ext cx="227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1643063" y="142875"/>
            <a:ext cx="657225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6600" b="1" u="sng" dirty="0">
                <a:solidFill>
                  <a:srgbClr val="0070C0"/>
                </a:solidFill>
                <a:latin typeface="Algerian" pitchFamily="82" charset="0"/>
                <a:cs typeface="Times New Roman" pitchFamily="18" charset="0"/>
              </a:rPr>
              <a:t>Choose the subject</a:t>
            </a:r>
            <a:endParaRPr lang="ru-RU" sz="6600" b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467544" y="1628800"/>
            <a:ext cx="80724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Grammar 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1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2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3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4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Box 7"/>
          <p:cNvSpPr txBox="1">
            <a:spLocks noChangeArrowheads="1"/>
          </p:cNvSpPr>
          <p:nvPr/>
        </p:nvSpPr>
        <p:spPr bwMode="auto">
          <a:xfrm>
            <a:off x="539552" y="3573016"/>
            <a:ext cx="8143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Vocabulary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1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2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3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4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Grammar 1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14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dirty="0" smtClean="0"/>
              <a:t>My friend</a:t>
            </a:r>
            <a:r>
              <a:rPr lang="ru-RU" dirty="0" smtClean="0"/>
              <a:t> </a:t>
            </a:r>
            <a:r>
              <a:rPr lang="en-US" dirty="0" smtClean="0"/>
              <a:t>Tom told me that physical activity ________ good for my health.</a:t>
            </a:r>
            <a:endParaRPr lang="ru-RU" dirty="0" smtClean="0"/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71600" y="2708920"/>
            <a:ext cx="4714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is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1428750" y="3357563"/>
            <a:ext cx="328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will be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28813" y="4000500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would be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2428875" y="4643438"/>
            <a:ext cx="2714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4) more good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В начало</a:t>
            </a:r>
            <a:r>
              <a:rPr lang="en-US" sz="2400" b="1" dirty="0"/>
              <a:t> </a:t>
            </a:r>
            <a:endParaRPr lang="ru-RU" sz="2400" b="1" dirty="0"/>
          </a:p>
        </p:txBody>
      </p:sp>
      <p:pic>
        <p:nvPicPr>
          <p:cNvPr id="10" name="Picture 2" descr="soccer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431594"/>
            <a:ext cx="2987824" cy="3209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Grammar 2 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08012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Emily said to her friends that she ______ too much fast food.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5875" y="2714625"/>
            <a:ext cx="3929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wouldn’t eat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2000250" y="3357563"/>
            <a:ext cx="2428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2) are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eating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2786063" y="4143375"/>
            <a:ext cx="2786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3) 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as eaten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3500438" y="4714875"/>
            <a:ext cx="2786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eats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начало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1114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dirty="0" smtClean="0"/>
              <a:t>Peter  said that the balanced diet ______ a very important thing.</a:t>
            </a: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357189"/>
            <a:ext cx="8229600" cy="695548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Grammar 3</a:t>
            </a:r>
            <a:endParaRPr lang="ru-RU" sz="4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55576" y="2420888"/>
            <a:ext cx="542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1) </a:t>
            </a:r>
            <a:r>
              <a:rPr lang="en-US" sz="2400" b="1" dirty="0" smtClean="0">
                <a:latin typeface="Calibri" pitchFamily="34" charset="0"/>
              </a:rPr>
              <a:t>is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475656" y="2996952"/>
            <a:ext cx="4857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2) </a:t>
            </a:r>
            <a:r>
              <a:rPr lang="en-US" sz="2400" b="1" dirty="0" smtClean="0">
                <a:latin typeface="Calibri" pitchFamily="34" charset="0"/>
              </a:rPr>
              <a:t>were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2214563" y="3571875"/>
            <a:ext cx="4643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3) </a:t>
            </a:r>
            <a:r>
              <a:rPr lang="en-US" sz="2400" b="1" dirty="0" smtClean="0">
                <a:latin typeface="Calibri" pitchFamily="34" charset="0"/>
              </a:rPr>
              <a:t>will be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0" y="4214813"/>
            <a:ext cx="4643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4) </a:t>
            </a:r>
            <a:r>
              <a:rPr lang="en-US" sz="2400" b="1" dirty="0" smtClean="0">
                <a:latin typeface="Calibri" pitchFamily="34" charset="0"/>
              </a:rPr>
              <a:t>was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начало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uyi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060848"/>
            <a:ext cx="3672408" cy="2981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Grammar 4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8286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My friend Liz said that she _______to phone me the next day.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2643188" y="3857625"/>
            <a:ext cx="5643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3) </a:t>
            </a:r>
            <a:r>
              <a:rPr lang="en-US" sz="2400" b="1" dirty="0" smtClean="0">
                <a:latin typeface="Calibri" pitchFamily="34" charset="0"/>
              </a:rPr>
              <a:t>Is trying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214563" y="3214688"/>
            <a:ext cx="5643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2) </a:t>
            </a:r>
            <a:r>
              <a:rPr lang="en-US" sz="2400" b="1" dirty="0" smtClean="0">
                <a:latin typeface="Calibri" pitchFamily="34" charset="0"/>
              </a:rPr>
              <a:t>Will try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38275" y="2724150"/>
            <a:ext cx="5643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1) </a:t>
            </a:r>
            <a:r>
              <a:rPr lang="en-US" sz="2400" b="1" dirty="0" smtClean="0">
                <a:latin typeface="Calibri" pitchFamily="34" charset="0"/>
              </a:rPr>
              <a:t>Would try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3286125" y="4500563"/>
            <a:ext cx="5643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4) </a:t>
            </a:r>
            <a:r>
              <a:rPr lang="en-US" sz="2400" b="1" dirty="0" smtClean="0">
                <a:latin typeface="Calibri" pitchFamily="34" charset="0"/>
              </a:rPr>
              <a:t>try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начало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Vocabulary 1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001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Сжигать калории</a:t>
            </a: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В начало</a:t>
            </a: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928688" y="257175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1)To eat calories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1563" y="3214688"/>
            <a:ext cx="48685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burn calories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1285874" y="3857625"/>
            <a:ext cx="45822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count calories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1500188" y="4429125"/>
            <a:ext cx="43679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contain calories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A_Kaya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357298"/>
            <a:ext cx="3323446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57238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Физическая активность</a:t>
            </a:r>
            <a:endParaRPr lang="en-US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pitchFamily="34" charset="0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Vocabulary 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928688" y="257175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activities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428750" y="3357563"/>
            <a:ext cx="492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Physical activity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TextBox 4"/>
          <p:cNvSpPr txBox="1">
            <a:spLocks noChangeArrowheads="1"/>
          </p:cNvSpPr>
          <p:nvPr/>
        </p:nvSpPr>
        <p:spPr bwMode="auto">
          <a:xfrm>
            <a:off x="2214563" y="400050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Physics activity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1" name="TextBox 4"/>
          <p:cNvSpPr txBox="1">
            <a:spLocks noChangeArrowheads="1"/>
          </p:cNvSpPr>
          <p:nvPr/>
        </p:nvSpPr>
        <p:spPr bwMode="auto">
          <a:xfrm>
            <a:off x="2786063" y="457200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Physically active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В начало</a:t>
            </a:r>
          </a:p>
        </p:txBody>
      </p:sp>
      <p:pic>
        <p:nvPicPr>
          <p:cNvPr id="10" name="Picture 4" descr="2003_summer_camps_1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340768"/>
            <a:ext cx="3554024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858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sz="2800" b="1" dirty="0" smtClean="0">
                <a:latin typeface="Times New Roman" pitchFamily="18" charset="0"/>
              </a:rPr>
              <a:t>Содержать энергию</a:t>
            </a: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В начало</a:t>
            </a:r>
          </a:p>
        </p:txBody>
      </p:sp>
      <p:sp>
        <p:nvSpPr>
          <p:cNvPr id="1229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Vocabulary </a:t>
            </a:r>
            <a:r>
              <a:rPr lang="ru-RU" b="1" dirty="0" smtClean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323528" y="2492896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be energetic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27584" y="3068960"/>
            <a:ext cx="492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contain energy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5" name="TextBox 4"/>
          <p:cNvSpPr txBox="1">
            <a:spLocks noChangeArrowheads="1"/>
          </p:cNvSpPr>
          <p:nvPr/>
        </p:nvSpPr>
        <p:spPr bwMode="auto">
          <a:xfrm>
            <a:off x="1259632" y="3645024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contain fats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TextBox 4"/>
          <p:cNvSpPr txBox="1">
            <a:spLocks noChangeArrowheads="1"/>
          </p:cNvSpPr>
          <p:nvPr/>
        </p:nvSpPr>
        <p:spPr bwMode="auto">
          <a:xfrm>
            <a:off x="1619672" y="414908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energy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768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72816"/>
            <a:ext cx="352782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8738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Finish the proverb:</a:t>
            </a:r>
          </a:p>
          <a:p>
            <a:pPr>
              <a:buFont typeface="Arial" pitchFamily="34" charset="0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 _______ a day keeps the doctor away.”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071813" y="5857875"/>
            <a:ext cx="2786062" cy="785813"/>
          </a:xfrm>
          <a:prstGeom prst="actionButtonHome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В начало</a:t>
            </a:r>
          </a:p>
        </p:txBody>
      </p:sp>
      <p:sp>
        <p:nvSpPr>
          <p:cNvPr id="1331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Vocabulary 4</a:t>
            </a:r>
            <a:endParaRPr lang="ru-RU" b="1" dirty="0" smtClean="0">
              <a:solidFill>
                <a:srgbClr val="C00000"/>
              </a:solidFill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000125" y="3000375"/>
            <a:ext cx="492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1) an apple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8" name="TextBox 4"/>
          <p:cNvSpPr txBox="1">
            <a:spLocks noChangeArrowheads="1"/>
          </p:cNvSpPr>
          <p:nvPr/>
        </p:nvSpPr>
        <p:spPr bwMode="auto">
          <a:xfrm>
            <a:off x="1571625" y="3500438"/>
            <a:ext cx="492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2) a carrot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9" name="TextBox 4"/>
          <p:cNvSpPr txBox="1">
            <a:spLocks noChangeArrowheads="1"/>
          </p:cNvSpPr>
          <p:nvPr/>
        </p:nvSpPr>
        <p:spPr bwMode="auto">
          <a:xfrm>
            <a:off x="2143125" y="4071938"/>
            <a:ext cx="492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3) a cucumber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0" name="TextBox 4"/>
          <p:cNvSpPr txBox="1">
            <a:spLocks noChangeArrowheads="1"/>
          </p:cNvSpPr>
          <p:nvPr/>
        </p:nvSpPr>
        <p:spPr bwMode="auto">
          <a:xfrm>
            <a:off x="2928938" y="4572000"/>
            <a:ext cx="4929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4) an orange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6890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852936"/>
            <a:ext cx="3384550" cy="2535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587</Words>
  <Application>Microsoft Office PowerPoint</Application>
  <PresentationFormat>Экран (4:3)</PresentationFormat>
  <Paragraphs>147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How can you burn calories?</vt:lpstr>
      <vt:lpstr>Vocabulary</vt:lpstr>
      <vt:lpstr>Choose the correct answer</vt:lpstr>
      <vt:lpstr>Слайд 4</vt:lpstr>
      <vt:lpstr>Choose the correct answer</vt:lpstr>
      <vt:lpstr>Слайд 6</vt:lpstr>
      <vt:lpstr>Choose the correct answer</vt:lpstr>
      <vt:lpstr>Слайд 8</vt:lpstr>
      <vt:lpstr>Choose the correct answer</vt:lpstr>
      <vt:lpstr>Слайд 10</vt:lpstr>
      <vt:lpstr>Choose the correct answer</vt:lpstr>
      <vt:lpstr>Слайд 12</vt:lpstr>
      <vt:lpstr>Listen attentively</vt:lpstr>
      <vt:lpstr>Слайд 14</vt:lpstr>
      <vt:lpstr>Grammar 1</vt:lpstr>
      <vt:lpstr>Grammar 2 </vt:lpstr>
      <vt:lpstr>Слайд 17</vt:lpstr>
      <vt:lpstr>Grammar 4</vt:lpstr>
      <vt:lpstr>Vocabulary 1</vt:lpstr>
      <vt:lpstr>Vocabulary 2</vt:lpstr>
      <vt:lpstr>Vocabulary 3</vt:lpstr>
      <vt:lpstr>Vocabulary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Кристина</dc:creator>
  <cp:lastModifiedBy>завуч</cp:lastModifiedBy>
  <cp:revision>15</cp:revision>
  <dcterms:created xsi:type="dcterms:W3CDTF">2012-11-30T16:44:23Z</dcterms:created>
  <dcterms:modified xsi:type="dcterms:W3CDTF">2014-03-27T09:01:50Z</dcterms:modified>
</cp:coreProperties>
</file>